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4" r:id="rId1"/>
  </p:sldMasterIdLst>
  <p:notesMasterIdLst>
    <p:notesMasterId r:id="rId33"/>
  </p:notesMasterIdLst>
  <p:sldIdLst>
    <p:sldId id="260" r:id="rId2"/>
    <p:sldId id="272" r:id="rId3"/>
    <p:sldId id="314" r:id="rId4"/>
    <p:sldId id="315" r:id="rId5"/>
    <p:sldId id="316" r:id="rId6"/>
    <p:sldId id="317" r:id="rId7"/>
    <p:sldId id="318" r:id="rId8"/>
    <p:sldId id="321" r:id="rId9"/>
    <p:sldId id="319" r:id="rId10"/>
    <p:sldId id="259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22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30" r:id="rId30"/>
    <p:sldId id="270" r:id="rId31"/>
    <p:sldId id="31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نمط فاتح 1 - تميي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نمط متوسط 1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نمط متوسط 3 - تميي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241E1-6AE0-4C2C-ACCA-30F045F34334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5B48E-7FF5-4422-B2C8-8CB36B8BB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56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244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3587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8201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3380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2673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2336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8800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7951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0882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3124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4726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68FE8-0B95-4199-9F53-933912788E94}" type="datetime1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A9923169-4894-430F-895C-ACA33E27E5B4}"/>
              </a:ext>
            </a:extLst>
          </p:cNvPr>
          <p:cNvSpPr txBox="1">
            <a:spLocks/>
          </p:cNvSpPr>
          <p:nvPr/>
        </p:nvSpPr>
        <p:spPr>
          <a:xfrm>
            <a:off x="2056210" y="532229"/>
            <a:ext cx="6686549" cy="43975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endParaRPr lang="en-US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EB8C6405-EE9C-4B4A-AD7B-C01C58FE2E89}"/>
              </a:ext>
            </a:extLst>
          </p:cNvPr>
          <p:cNvSpPr txBox="1">
            <a:spLocks/>
          </p:cNvSpPr>
          <p:nvPr/>
        </p:nvSpPr>
        <p:spPr>
          <a:xfrm>
            <a:off x="2284810" y="837029"/>
            <a:ext cx="6686549" cy="43975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endParaRPr lang="en-US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E73C597-D489-4F54-A946-1B20191A68FA}"/>
              </a:ext>
            </a:extLst>
          </p:cNvPr>
          <p:cNvSpPr txBox="1"/>
          <p:nvPr/>
        </p:nvSpPr>
        <p:spPr>
          <a:xfrm>
            <a:off x="5742384" y="-26234"/>
            <a:ext cx="32231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1800" b="1" dirty="0">
              <a:effectLst/>
              <a:ea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الجمهورية العربية </a:t>
            </a:r>
            <a:r>
              <a:rPr lang="ar-SA" sz="1800" b="1" dirty="0" smtClean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السورية</a:t>
            </a:r>
            <a:endParaRPr lang="ar-SY" sz="1800" b="1" dirty="0" smtClean="0">
              <a:effectLst/>
              <a:ea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SY" b="1" dirty="0" smtClean="0">
                <a:ea typeface="Simplified Arabic" panose="02020603050405020304" pitchFamily="18" charset="-78"/>
                <a:cs typeface="Simplified Arabic" panose="02020603050405020304" pitchFamily="18" charset="-78"/>
              </a:rPr>
              <a:t>وزارة التعليم العالي والبحث العلمي</a:t>
            </a:r>
            <a:r>
              <a:rPr lang="ar-SA" sz="1800" b="1" dirty="0" smtClean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جامعة دمشق</a:t>
            </a:r>
            <a:endParaRPr lang="en-US" sz="1800" b="1" dirty="0">
              <a:effectLst/>
              <a:ea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كلية الهندسة الميكانيكية والكهربائية</a:t>
            </a:r>
            <a:b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قسم هندسة ال</a:t>
            </a:r>
            <a:r>
              <a:rPr lang="ar-SY" b="1" dirty="0">
                <a:ea typeface="Simplified Arabic" panose="02020603050405020304" pitchFamily="18" charset="-78"/>
                <a:cs typeface="Simplified Arabic" panose="02020603050405020304" pitchFamily="18" charset="-78"/>
              </a:rPr>
              <a:t>إ</a:t>
            </a:r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لكترونيات والاتصالات 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078C2F2-2A97-4088-874B-3666F5180861}"/>
              </a:ext>
            </a:extLst>
          </p:cNvPr>
          <p:cNvSpPr txBox="1"/>
          <p:nvPr/>
        </p:nvSpPr>
        <p:spPr>
          <a:xfrm>
            <a:off x="179512" y="1755705"/>
            <a:ext cx="879184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rtl="1">
              <a:defRPr/>
            </a:pPr>
            <a:r>
              <a:rPr lang="ar-AE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سم</a:t>
            </a:r>
            <a:r>
              <a:rPr lang="ar-SY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</a:t>
            </a:r>
            <a:r>
              <a:rPr lang="ar-AE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نار </a:t>
            </a:r>
            <a:r>
              <a:rPr lang="ar-SY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مرحلي أول</a:t>
            </a:r>
            <a:r>
              <a:rPr lang="ar-AE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SY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-</a:t>
            </a:r>
            <a:r>
              <a:rPr lang="ar-SA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ماجستير</a:t>
            </a:r>
            <a:r>
              <a:rPr lang="ar-SY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SY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(دكتوراه) </a:t>
            </a:r>
            <a:r>
              <a:rPr lang="ar-SY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في </a:t>
            </a:r>
            <a:r>
              <a:rPr lang="ar-SY" sz="2000" b="1" dirty="0">
                <a:ea typeface="Simplified Arabic" panose="02020603050405020304" pitchFamily="18" charset="-78"/>
                <a:cs typeface="Simplified Arabic" panose="02020603050405020304" pitchFamily="18" charset="-78"/>
              </a:rPr>
              <a:t>هندسة</a:t>
            </a:r>
            <a:r>
              <a:rPr lang="ar-SA" sz="2000" b="1" dirty="0">
                <a:ea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Y" sz="2000" b="1" dirty="0">
                <a:ea typeface="Simplified Arabic" panose="02020603050405020304" pitchFamily="18" charset="-78"/>
                <a:cs typeface="Simplified Arabic" panose="02020603050405020304" pitchFamily="18" charset="-78"/>
              </a:rPr>
              <a:t>الاتصالات </a:t>
            </a:r>
            <a:r>
              <a:rPr lang="ar-SY" sz="2000" b="1" dirty="0" smtClean="0">
                <a:ea typeface="Simplified Arabic" panose="02020603050405020304" pitchFamily="18" charset="-78"/>
                <a:cs typeface="Simplified Arabic" panose="02020603050405020304" pitchFamily="18" charset="-78"/>
              </a:rPr>
              <a:t>المُتقدّمة (هندسة الإلكترونيات التطبيقية)</a:t>
            </a:r>
            <a:r>
              <a:rPr lang="ar-SY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بعنوان:</a:t>
            </a:r>
            <a:endParaRPr lang="ar-SY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ctr" defTabSz="457200" rtl="1">
              <a:lnSpc>
                <a:spcPct val="100000"/>
              </a:lnSpc>
              <a:spcAft>
                <a:spcPts val="0"/>
              </a:spcAft>
              <a:defRPr/>
            </a:pPr>
            <a:endParaRPr lang="en-US" sz="24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ctr" defTabSz="457200" rtl="1">
              <a:defRPr/>
            </a:pPr>
            <a:r>
              <a:rPr lang="ar-SY" sz="28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العنوان باللغة العربية</a:t>
            </a:r>
            <a:endParaRPr lang="en-US" sz="28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ctr" defTabSz="457200">
              <a:defRPr/>
            </a:pPr>
            <a:r>
              <a:rPr lang="en-US" sz="28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Title in English</a:t>
            </a:r>
            <a:endParaRPr lang="en-US" sz="28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Y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lvl="0" algn="ctr" defTabSz="457200" rtl="1">
              <a:defRPr/>
            </a:pPr>
            <a:r>
              <a:rPr lang="ar-AE" sz="2400" b="1" dirty="0">
                <a:solidFill>
                  <a:prstClr val="black"/>
                </a:solidFill>
                <a:latin typeface="Century Gothic" panose="020B0502020202020204"/>
                <a:cs typeface="Simplified Arabic" panose="02020603050405020304" pitchFamily="18" charset="-78"/>
              </a:rPr>
              <a:t> إعداد</a:t>
            </a:r>
            <a:endParaRPr lang="ar-SY" sz="2400" b="1" dirty="0">
              <a:solidFill>
                <a:prstClr val="black"/>
              </a:solidFill>
              <a:latin typeface="Century Gothic" panose="020B0502020202020204"/>
              <a:cs typeface="Simplified Arabic" panose="02020603050405020304" pitchFamily="18" charset="-78"/>
            </a:endParaRPr>
          </a:p>
          <a:p>
            <a:pPr lvl="0" algn="ctr" defTabSz="457200" rtl="1">
              <a:defRPr/>
            </a:pPr>
            <a:endParaRPr kumimoji="0" lang="ar-SY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cs typeface="Simplified Arabic" panose="02020603050405020304" pitchFamily="18" charset="-78"/>
            </a:endParaRPr>
          </a:p>
          <a:p>
            <a:pPr lvl="0" algn="ctr" defTabSz="457200" rtl="1">
              <a:lnSpc>
                <a:spcPct val="150000"/>
              </a:lnSpc>
              <a:defRPr/>
            </a:pPr>
            <a:r>
              <a:rPr lang="ar-SY" sz="2400" b="1" dirty="0">
                <a:solidFill>
                  <a:prstClr val="black"/>
                </a:solidFill>
                <a:latin typeface="Century Gothic" panose="020B0502020202020204"/>
                <a:cs typeface="Simplified Arabic" panose="02020603050405020304" pitchFamily="18" charset="-78"/>
              </a:rPr>
              <a:t>   </a:t>
            </a:r>
            <a:r>
              <a:rPr lang="ar-AE" sz="2400" b="1" dirty="0">
                <a:solidFill>
                  <a:prstClr val="black"/>
                </a:solidFill>
                <a:latin typeface="Century Gothic" panose="020B0502020202020204"/>
                <a:cs typeface="Simplified Arabic" panose="02020603050405020304" pitchFamily="18" charset="-78"/>
              </a:rPr>
              <a:t>المشرف</a:t>
            </a:r>
            <a:r>
              <a:rPr lang="ar-SY" sz="2400" b="1" dirty="0">
                <a:solidFill>
                  <a:prstClr val="black"/>
                </a:solidFill>
                <a:latin typeface="Century Gothic" panose="020B0502020202020204"/>
                <a:cs typeface="Simplified Arabic" panose="02020603050405020304" pitchFamily="18" charset="-78"/>
              </a:rPr>
              <a:t> </a:t>
            </a:r>
            <a:r>
              <a:rPr lang="ar-SY" sz="2400" b="1" dirty="0" smtClean="0">
                <a:solidFill>
                  <a:prstClr val="black"/>
                </a:solidFill>
                <a:latin typeface="Century Gothic" panose="020B0502020202020204"/>
                <a:cs typeface="Simplified Arabic" panose="02020603050405020304" pitchFamily="18" charset="-78"/>
              </a:rPr>
              <a:t>العلمي					المشرف المشارك</a:t>
            </a:r>
          </a:p>
          <a:p>
            <a:pPr lvl="0" algn="ctr" defTabSz="457200" rtl="1">
              <a:defRPr/>
            </a:pPr>
            <a:endParaRPr kumimoji="0" lang="ar-SY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cs typeface="Simplified Arabic" panose="02020603050405020304" pitchFamily="18" charset="-78"/>
            </a:endParaRPr>
          </a:p>
          <a:p>
            <a:pPr lvl="0" algn="ctr" defTabSz="457200" rtl="1">
              <a:defRPr/>
            </a:pPr>
            <a:r>
              <a:rPr lang="ar-SY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اليوم/ الشهر/ العام</a:t>
            </a:r>
          </a:p>
          <a:p>
            <a:pPr lvl="0" algn="ctr" defTabSz="457200" rtl="1">
              <a:defRPr/>
            </a:pPr>
            <a:endParaRPr lang="ar-SY" sz="24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lvl="0" algn="ctr" defTabSz="457200" rtl="1">
              <a:defRPr/>
            </a:pPr>
            <a:r>
              <a:rPr lang="ar-SY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(عدم إظهار رقم الشريحة الأولى)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70" y="285371"/>
            <a:ext cx="1543050" cy="14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4497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27784" y="41410"/>
            <a:ext cx="3568871" cy="620688"/>
          </a:xfrm>
        </p:spPr>
        <p:txBody>
          <a:bodyPr>
            <a:norm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الأساسيات النظرية(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8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/1</a:t>
            </a:r>
            <a:r>
              <a:rPr lang="ar-SY" sz="3200" b="1" dirty="0">
                <a:solidFill>
                  <a:schemeClr val="tx1"/>
                </a:solidFill>
                <a:cs typeface="Simplified Arabic" panose="02020603050405020304" pitchFamily="18" charset="-78"/>
              </a:rPr>
              <a:t>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مفاهيم/مبادئ/تصنيف/طرائق/نماذج</a:t>
            </a: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 أول (2/1)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792088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10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675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27784" y="41410"/>
            <a:ext cx="3568871" cy="620688"/>
          </a:xfrm>
        </p:spPr>
        <p:txBody>
          <a:bodyPr>
            <a:norm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الأساسيات النظرية(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8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/2)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>
                <a:latin typeface="Simplified Arabic" pitchFamily="18" charset="-78"/>
                <a:cs typeface="Simplified Arabic" pitchFamily="18" charset="-78"/>
              </a:rPr>
              <a:t>مفاهيم/مبادئ/تصنيف/طرائق/نماذج</a:t>
            </a:r>
          </a:p>
          <a:p>
            <a:pPr lvl="0" algn="r" rtl="1">
              <a:lnSpc>
                <a:spcPct val="150000"/>
              </a:lnSpc>
            </a:pPr>
            <a:endParaRPr lang="ar-SY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 أول (2/2)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792088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11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26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27784" y="41410"/>
            <a:ext cx="3568871" cy="620688"/>
          </a:xfrm>
        </p:spPr>
        <p:txBody>
          <a:bodyPr>
            <a:norm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الأساسيات النظرية(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8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/3)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>
                <a:latin typeface="Simplified Arabic" pitchFamily="18" charset="-78"/>
                <a:cs typeface="Simplified Arabic" pitchFamily="18" charset="-78"/>
              </a:rPr>
              <a:t>مفاهيم/مبادئ/تصنيف/طرائق/نماذج</a:t>
            </a:r>
          </a:p>
          <a:p>
            <a:pPr lvl="0" algn="r" rtl="1">
              <a:lnSpc>
                <a:spcPct val="150000"/>
              </a:lnSpc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 ثاني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5932379"/>
            <a:ext cx="7553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489637A-11D4-42A0-937C-45FCD8DF8B40}" type="slidenum">
              <a:rPr lang="en-US" sz="4400"/>
              <a:pPr/>
              <a:t>12</a:t>
            </a:fld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08020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27784" y="41410"/>
            <a:ext cx="3568871" cy="620688"/>
          </a:xfrm>
        </p:spPr>
        <p:txBody>
          <a:bodyPr>
            <a:norm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الأساسيات النظرية(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8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/4)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مفاهيم/مبادئ/تصنيف/طرائق/نماذج</a:t>
            </a: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 ثالث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792088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13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020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27784" y="41410"/>
            <a:ext cx="3568871" cy="620688"/>
          </a:xfrm>
        </p:spPr>
        <p:txBody>
          <a:bodyPr>
            <a:norm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الأساسيات النظرية(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8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/5)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>
                <a:latin typeface="Simplified Arabic" pitchFamily="18" charset="-78"/>
                <a:cs typeface="Simplified Arabic" pitchFamily="18" charset="-78"/>
              </a:rPr>
              <a:t>مفاهيم/مبادئ/تصنيف/طرائق/نماذج</a:t>
            </a: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864096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14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020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27784" y="41410"/>
            <a:ext cx="3568871" cy="620688"/>
          </a:xfrm>
        </p:spPr>
        <p:txBody>
          <a:bodyPr>
            <a:norm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الأساسيات النظرية(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8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/6)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>
                <a:latin typeface="Simplified Arabic" pitchFamily="18" charset="-78"/>
                <a:cs typeface="Simplified Arabic" pitchFamily="18" charset="-78"/>
              </a:rPr>
              <a:t>مفاهيم/مبادئ/تصنيف/طرائق/نماذج</a:t>
            </a: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792088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15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020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27784" y="41410"/>
            <a:ext cx="3568871" cy="620688"/>
          </a:xfrm>
        </p:spPr>
        <p:txBody>
          <a:bodyPr>
            <a:norm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الأساسيات النظرية(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8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/7)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>
                <a:latin typeface="Simplified Arabic" pitchFamily="18" charset="-78"/>
                <a:cs typeface="Simplified Arabic" pitchFamily="18" charset="-78"/>
              </a:rPr>
              <a:t>مفاهيم/مبادئ/تصنيف/طرائق/نماذج</a:t>
            </a: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864096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16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020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27784" y="41410"/>
            <a:ext cx="3568871" cy="620688"/>
          </a:xfrm>
        </p:spPr>
        <p:txBody>
          <a:bodyPr>
            <a:norm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الأساسيات النظرية(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8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8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>
                <a:latin typeface="Simplified Arabic" pitchFamily="18" charset="-78"/>
                <a:cs typeface="Simplified Arabic" pitchFamily="18" charset="-78"/>
              </a:rPr>
              <a:t>مفاهيم/مبادئ/تصنيف/طرائق/نماذج</a:t>
            </a: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 أخير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5932379"/>
            <a:ext cx="7553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489637A-11D4-42A0-937C-45FCD8DF8B40}" type="slidenum">
              <a:rPr lang="en-US" sz="4400"/>
              <a:pPr/>
              <a:t>17</a:t>
            </a:fld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08020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104456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الدراسات </a:t>
            </a:r>
            <a:r>
              <a:rPr lang="ar-SY" sz="2800" b="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المرجعية</a:t>
            </a:r>
          </a:p>
          <a:p>
            <a:pPr marL="0" indent="0" algn="r" rtl="1">
              <a:buNone/>
            </a:pP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592" y="5949280"/>
            <a:ext cx="7553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489637A-11D4-42A0-937C-45FCD8DF8B40}" type="slidenum">
              <a:rPr lang="en-US" sz="4400"/>
              <a:pPr/>
              <a:t>18</a:t>
            </a:fld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94227508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DDB78A5-899C-48D6-8A4C-A33DD37EB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27" y="6393798"/>
            <a:ext cx="984019" cy="365125"/>
          </a:xfrm>
        </p:spPr>
        <p:txBody>
          <a:bodyPr/>
          <a:lstStyle/>
          <a:p>
            <a:pPr algn="l" defTabSz="914400"/>
            <a:fld id="{C489637A-11D4-42A0-937C-45FCD8DF8B40}" type="slidenum">
              <a:rPr lang="en-US" sz="40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 algn="l" defTabSz="914400"/>
              <a:t>19</a:t>
            </a:fld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5F76963-6D42-468E-A4A3-D2968C38B6B4}"/>
              </a:ext>
            </a:extLst>
          </p:cNvPr>
          <p:cNvSpPr/>
          <p:nvPr/>
        </p:nvSpPr>
        <p:spPr>
          <a:xfrm>
            <a:off x="69427" y="849018"/>
            <a:ext cx="87554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(First author)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et al. (year). Title,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Journal [1]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43B8AFD-C188-474E-8C97-D54F51C086D0}"/>
              </a:ext>
            </a:extLst>
          </p:cNvPr>
          <p:cNvSpPr txBox="1"/>
          <p:nvPr/>
        </p:nvSpPr>
        <p:spPr>
          <a:xfrm>
            <a:off x="69427" y="1433792"/>
            <a:ext cx="8995443" cy="13696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Y" sz="2000" b="1" u="sng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المضمون</a:t>
            </a:r>
            <a:r>
              <a:rPr lang="ar-SY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  <a:r>
              <a:rPr lang="en-US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	</a:t>
            </a:r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</a:t>
            </a:r>
            <a:endPara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000" dirty="0"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	- </a:t>
            </a:r>
            <a:endParaRPr lang="ar-SY" sz="2000" dirty="0" smtClean="0"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000" dirty="0" smtClean="0"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	-</a:t>
            </a:r>
            <a:endParaRPr lang="ar-SY" sz="2000" dirty="0"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</p:txBody>
      </p:sp>
      <p:sp>
        <p:nvSpPr>
          <p:cNvPr id="9" name="مستطيل 4"/>
          <p:cNvSpPr/>
          <p:nvPr/>
        </p:nvSpPr>
        <p:spPr>
          <a:xfrm>
            <a:off x="2627784" y="126505"/>
            <a:ext cx="3307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الدراس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ات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2800" b="1" dirty="0">
                <a:latin typeface="Simplified Arabic" pitchFamily="18" charset="-78"/>
                <a:cs typeface="Simplified Arabic" pitchFamily="18" charset="-78"/>
              </a:rPr>
              <a:t>المرجعية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21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</a:t>
            </a:r>
            <a:r>
              <a:rPr lang="ar-EG" sz="2800" b="1" dirty="0">
                <a:latin typeface="Simplified Arabic" pitchFamily="18" charset="-78"/>
                <a:cs typeface="Simplified Arabic" pitchFamily="18" charset="-78"/>
              </a:rPr>
              <a:t>1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)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مستطيل 3"/>
          <p:cNvSpPr/>
          <p:nvPr/>
        </p:nvSpPr>
        <p:spPr>
          <a:xfrm>
            <a:off x="6615206" y="387353"/>
            <a:ext cx="2295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400" b="1" u="sng" dirty="0">
                <a:cs typeface="Simplified Arabic" panose="02020603050405020304" pitchFamily="18" charset="-78"/>
              </a:rPr>
              <a:t>الدراسة </a:t>
            </a:r>
            <a:r>
              <a:rPr lang="ar-EG" sz="2400" b="1" u="sng" dirty="0">
                <a:cs typeface="Simplified Arabic" panose="02020603050405020304" pitchFamily="18" charset="-78"/>
              </a:rPr>
              <a:t>الأولى</a:t>
            </a:r>
            <a:r>
              <a:rPr lang="ar-SY" sz="2400" b="1" u="sng" dirty="0">
                <a:cs typeface="Simplified Arabic" panose="02020603050405020304" pitchFamily="18" charset="-78"/>
              </a:rPr>
              <a:t> (3/1)</a:t>
            </a:r>
            <a:endParaRPr lang="en-US" sz="2400" u="sng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38A1F7A-0AB6-57E7-5C8A-37F7BFA66E66}"/>
              </a:ext>
            </a:extLst>
          </p:cNvPr>
          <p:cNvSpPr txBox="1"/>
          <p:nvPr/>
        </p:nvSpPr>
        <p:spPr>
          <a:xfrm>
            <a:off x="140677" y="2827619"/>
            <a:ext cx="8986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000" b="1" u="sng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المبدأ</a:t>
            </a:r>
            <a:r>
              <a:rPr lang="ar-SY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</a:t>
            </a:r>
            <a:endParaRPr lang="ar-SY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</a:t>
            </a:r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</a:t>
            </a:r>
            <a:endParaRPr lang="ar-SY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SY" sz="200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     -</a:t>
            </a:r>
            <a:endParaRPr lang="ar-SY" sz="2000" dirty="0">
              <a:effectLst/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84704" y="4736890"/>
            <a:ext cx="24801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000" b="1" u="sng" dirty="0">
                <a:latin typeface="Simplified Arabic" pitchFamily="18" charset="-78"/>
                <a:cs typeface="Simplified Arabic" pitchFamily="18" charset="-78"/>
              </a:rPr>
              <a:t>أدوات المحاكاة</a:t>
            </a:r>
            <a:r>
              <a:rPr lang="ar-SY" sz="2000" dirty="0">
                <a:latin typeface="Simplified Arabic" pitchFamily="18" charset="-78"/>
                <a:cs typeface="Simplified Arabic" pitchFamily="18" charset="-78"/>
              </a:rPr>
              <a:t>: - البرمجية </a:t>
            </a:r>
            <a:endParaRPr lang="ar-SY" sz="20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Y" sz="20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                - البرمجية</a:t>
            </a:r>
            <a:endParaRPr lang="en-US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1760" y="5661248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rtl="1">
              <a:lnSpc>
                <a:spcPct val="150000"/>
              </a:lnSpc>
            </a:pPr>
            <a:r>
              <a:rPr lang="ar-SY" sz="1400" b="1" dirty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1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723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104456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الدراسات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المرجعية</a:t>
            </a:r>
          </a:p>
          <a:p>
            <a:pPr marL="0" indent="0" algn="r" rtl="1">
              <a:buNone/>
            </a:pP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2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988932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DDB78A5-899C-48D6-8A4C-A33DD37EB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27" y="6393798"/>
            <a:ext cx="984019" cy="365125"/>
          </a:xfrm>
        </p:spPr>
        <p:txBody>
          <a:bodyPr/>
          <a:lstStyle/>
          <a:p>
            <a:pPr algn="l" defTabSz="914400"/>
            <a:fld id="{C489637A-11D4-42A0-937C-45FCD8DF8B40}" type="slidenum">
              <a:rPr lang="en-US" sz="40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 algn="l" defTabSz="914400"/>
              <a:t>20</a:t>
            </a:fld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43B8AFD-C188-474E-8C97-D54F51C086D0}"/>
              </a:ext>
            </a:extLst>
          </p:cNvPr>
          <p:cNvSpPr txBox="1"/>
          <p:nvPr/>
        </p:nvSpPr>
        <p:spPr>
          <a:xfrm>
            <a:off x="5292080" y="1076712"/>
            <a:ext cx="348475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جدول موسطات محاكاة الشبكة/المنظومة</a:t>
            </a:r>
            <a:endParaRPr lang="ar-SY" sz="2000" dirty="0">
              <a:effectLst/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</p:txBody>
      </p:sp>
      <p:sp>
        <p:nvSpPr>
          <p:cNvPr id="9" name="مستطيل 4"/>
          <p:cNvSpPr/>
          <p:nvPr/>
        </p:nvSpPr>
        <p:spPr>
          <a:xfrm>
            <a:off x="2627784" y="126505"/>
            <a:ext cx="3466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الدراس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ات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2800" b="1" dirty="0">
                <a:latin typeface="Simplified Arabic" pitchFamily="18" charset="-78"/>
                <a:cs typeface="Simplified Arabic" pitchFamily="18" charset="-78"/>
              </a:rPr>
              <a:t>المرجعية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21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/2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)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مستطيل 3"/>
          <p:cNvSpPr/>
          <p:nvPr/>
        </p:nvSpPr>
        <p:spPr>
          <a:xfrm>
            <a:off x="6109162" y="503710"/>
            <a:ext cx="2816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400" b="1" u="sng" dirty="0" smtClean="0">
                <a:cs typeface="Simplified Arabic" panose="02020603050405020304" pitchFamily="18" charset="-78"/>
              </a:rPr>
              <a:t>تتمة الدراسة </a:t>
            </a:r>
            <a:r>
              <a:rPr lang="ar-EG" sz="2400" b="1" u="sng" dirty="0">
                <a:cs typeface="Simplified Arabic" panose="02020603050405020304" pitchFamily="18" charset="-78"/>
              </a:rPr>
              <a:t>الأولى</a:t>
            </a:r>
            <a:r>
              <a:rPr lang="ar-SY" sz="2400" b="1" u="sng" dirty="0">
                <a:cs typeface="Simplified Arabic" panose="02020603050405020304" pitchFamily="18" charset="-78"/>
              </a:rPr>
              <a:t> (3/2)</a:t>
            </a:r>
            <a:endParaRPr lang="en-US" sz="2400" u="sng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F43B8AFD-C188-474E-8C97-D54F51C086D0}"/>
              </a:ext>
            </a:extLst>
          </p:cNvPr>
          <p:cNvSpPr txBox="1"/>
          <p:nvPr/>
        </p:nvSpPr>
        <p:spPr>
          <a:xfrm>
            <a:off x="1267147" y="1076712"/>
            <a:ext cx="237535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مخطط الشبكة/المنظومة</a:t>
            </a:r>
            <a:endParaRPr lang="ar-SY" sz="2000" dirty="0">
              <a:effectLst/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11760" y="5661248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rtl="1">
              <a:lnSpc>
                <a:spcPct val="150000"/>
              </a:lnSpc>
            </a:pPr>
            <a:r>
              <a:rPr lang="ar-SY" sz="1400" b="1" dirty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1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42889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54B9D7A-54E1-4712-83F2-91A0D7CCA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33" y="6412652"/>
            <a:ext cx="984019" cy="365125"/>
          </a:xfrm>
        </p:spPr>
        <p:txBody>
          <a:bodyPr/>
          <a:lstStyle/>
          <a:p>
            <a:pPr algn="l" defTabSz="914400"/>
            <a:fld id="{C489637A-11D4-42A0-937C-45FCD8DF8B40}" type="slidenum">
              <a:rPr lang="en-US" sz="40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 algn="l" defTabSz="914400"/>
              <a:t>21</a:t>
            </a:fld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CBEA5D5-C51C-4020-BC65-48AAECD51CE6}"/>
              </a:ext>
            </a:extLst>
          </p:cNvPr>
          <p:cNvSpPr/>
          <p:nvPr/>
        </p:nvSpPr>
        <p:spPr>
          <a:xfrm>
            <a:off x="254381" y="4437112"/>
            <a:ext cx="86229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400" b="1" u="sng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بعض </a:t>
            </a:r>
            <a:r>
              <a:rPr lang="ar-SY" sz="2400" b="1" u="sng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الاستنتاجات</a:t>
            </a:r>
            <a:endParaRPr lang="ar-EG" sz="2300" b="1" u="sng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</a:t>
            </a:r>
          </a:p>
          <a:p>
            <a:pPr algn="r" rtl="1"/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 </a:t>
            </a:r>
            <a:endParaRPr lang="ar-EG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7" name="مستطيل 4"/>
          <p:cNvSpPr/>
          <p:nvPr/>
        </p:nvSpPr>
        <p:spPr>
          <a:xfrm>
            <a:off x="2294403" y="126505"/>
            <a:ext cx="337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الدراس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ات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2800" b="1" dirty="0">
                <a:latin typeface="Simplified Arabic" pitchFamily="18" charset="-78"/>
                <a:cs typeface="Simplified Arabic" pitchFamily="18" charset="-78"/>
              </a:rPr>
              <a:t>المرجعية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21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/3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)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مستطيل 3"/>
          <p:cNvSpPr/>
          <p:nvPr/>
        </p:nvSpPr>
        <p:spPr>
          <a:xfrm>
            <a:off x="6176502" y="376719"/>
            <a:ext cx="2816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400" b="1" u="sng" dirty="0">
                <a:cs typeface="Simplified Arabic" panose="02020603050405020304" pitchFamily="18" charset="-78"/>
              </a:rPr>
              <a:t>تتمة الدراسة </a:t>
            </a:r>
            <a:r>
              <a:rPr lang="ar-EG" sz="2400" b="1" u="sng" dirty="0">
                <a:cs typeface="Simplified Arabic" panose="02020603050405020304" pitchFamily="18" charset="-78"/>
              </a:rPr>
              <a:t>الأولى</a:t>
            </a:r>
            <a:r>
              <a:rPr lang="ar-SY" sz="2400" b="1" u="sng" dirty="0">
                <a:cs typeface="Simplified Arabic" panose="02020603050405020304" pitchFamily="18" charset="-78"/>
              </a:rPr>
              <a:t> (3/3)</a:t>
            </a:r>
            <a:endParaRPr lang="en-US" sz="2400" u="sng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29E3746-03EE-4CCF-0E02-E92569860572}"/>
              </a:ext>
            </a:extLst>
          </p:cNvPr>
          <p:cNvSpPr txBox="1"/>
          <p:nvPr/>
        </p:nvSpPr>
        <p:spPr>
          <a:xfrm>
            <a:off x="756116" y="1300049"/>
            <a:ext cx="3076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Y" dirty="0" smtClean="0"/>
              <a:t>عنوان منحني الأداء (2)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385F56-BDBF-09B0-F2EB-D76AF106D3A6}"/>
              </a:ext>
            </a:extLst>
          </p:cNvPr>
          <p:cNvSpPr txBox="1"/>
          <p:nvPr/>
        </p:nvSpPr>
        <p:spPr>
          <a:xfrm>
            <a:off x="5441900" y="1292403"/>
            <a:ext cx="2868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Y" dirty="0" smtClean="0"/>
              <a:t>عنوان منحني الأداء (1)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4385F56-BDBF-09B0-F2EB-D76AF106D3A6}"/>
              </a:ext>
            </a:extLst>
          </p:cNvPr>
          <p:cNvSpPr txBox="1"/>
          <p:nvPr/>
        </p:nvSpPr>
        <p:spPr>
          <a:xfrm>
            <a:off x="7404898" y="838384"/>
            <a:ext cx="158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400" b="1" dirty="0">
                <a:latin typeface="Simplified Arabic" pitchFamily="18" charset="-78"/>
                <a:cs typeface="Simplified Arabic" pitchFamily="18" charset="-78"/>
              </a:rPr>
              <a:t>بعض النتائج</a:t>
            </a:r>
            <a:endParaRPr lang="en-US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11760" y="5661248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rtl="1">
              <a:lnSpc>
                <a:spcPct val="150000"/>
              </a:lnSpc>
            </a:pPr>
            <a:r>
              <a:rPr lang="ar-SY" sz="1400" b="1" dirty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1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713154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DDB78A5-899C-48D6-8A4C-A33DD37EB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27" y="6393798"/>
            <a:ext cx="984019" cy="365125"/>
          </a:xfrm>
        </p:spPr>
        <p:txBody>
          <a:bodyPr/>
          <a:lstStyle/>
          <a:p>
            <a:pPr algn="l" defTabSz="914400"/>
            <a:fld id="{C489637A-11D4-42A0-937C-45FCD8DF8B40}" type="slidenum">
              <a:rPr lang="en-US" sz="40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 algn="l" defTabSz="914400"/>
              <a:t>22</a:t>
            </a:fld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5F76963-6D42-468E-A4A3-D2968C38B6B4}"/>
              </a:ext>
            </a:extLst>
          </p:cNvPr>
          <p:cNvSpPr/>
          <p:nvPr/>
        </p:nvSpPr>
        <p:spPr>
          <a:xfrm>
            <a:off x="69427" y="849018"/>
            <a:ext cx="87554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(First author)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et al. (year). Title,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Journal [2]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43B8AFD-C188-474E-8C97-D54F51C086D0}"/>
              </a:ext>
            </a:extLst>
          </p:cNvPr>
          <p:cNvSpPr txBox="1"/>
          <p:nvPr/>
        </p:nvSpPr>
        <p:spPr>
          <a:xfrm>
            <a:off x="69427" y="1433792"/>
            <a:ext cx="8995443" cy="13696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Y" sz="2000" b="1" u="sng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المضمون</a:t>
            </a:r>
            <a:r>
              <a:rPr lang="ar-SY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  <a:r>
              <a:rPr lang="en-US" sz="23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	</a:t>
            </a:r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</a:t>
            </a:r>
            <a:endPara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000" dirty="0"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	- </a:t>
            </a:r>
            <a:endParaRPr lang="ar-SY" sz="2000" dirty="0" smtClean="0"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000" dirty="0" smtClean="0"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	-</a:t>
            </a:r>
            <a:endParaRPr lang="ar-SY" sz="2000" dirty="0"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</p:txBody>
      </p:sp>
      <p:sp>
        <p:nvSpPr>
          <p:cNvPr id="9" name="مستطيل 4"/>
          <p:cNvSpPr/>
          <p:nvPr/>
        </p:nvSpPr>
        <p:spPr>
          <a:xfrm>
            <a:off x="2627784" y="126505"/>
            <a:ext cx="3307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الدراس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ات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2800" b="1" dirty="0">
                <a:latin typeface="Simplified Arabic" pitchFamily="18" charset="-78"/>
                <a:cs typeface="Simplified Arabic" pitchFamily="18" charset="-78"/>
              </a:rPr>
              <a:t>المرجعية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21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/4)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مستطيل 3"/>
          <p:cNvSpPr/>
          <p:nvPr/>
        </p:nvSpPr>
        <p:spPr>
          <a:xfrm>
            <a:off x="6674472" y="418892"/>
            <a:ext cx="2300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400" b="1" u="sng" dirty="0">
                <a:cs typeface="Simplified Arabic" panose="02020603050405020304" pitchFamily="18" charset="-78"/>
              </a:rPr>
              <a:t>الدراسة </a:t>
            </a:r>
            <a:r>
              <a:rPr lang="ar-SY" sz="2400" b="1" u="sng" dirty="0" smtClean="0">
                <a:cs typeface="Simplified Arabic" panose="02020603050405020304" pitchFamily="18" charset="-78"/>
              </a:rPr>
              <a:t>الثانية </a:t>
            </a:r>
            <a:r>
              <a:rPr lang="ar-SY" sz="2400" b="1" u="sng" dirty="0">
                <a:cs typeface="Simplified Arabic" panose="02020603050405020304" pitchFamily="18" charset="-78"/>
              </a:rPr>
              <a:t>(3/1)</a:t>
            </a:r>
            <a:endParaRPr lang="en-US" sz="2400" u="sng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38A1F7A-0AB6-57E7-5C8A-37F7BFA66E66}"/>
              </a:ext>
            </a:extLst>
          </p:cNvPr>
          <p:cNvSpPr txBox="1"/>
          <p:nvPr/>
        </p:nvSpPr>
        <p:spPr>
          <a:xfrm>
            <a:off x="140677" y="2827619"/>
            <a:ext cx="8986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000" b="1" u="sng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المبدأ</a:t>
            </a:r>
            <a:r>
              <a:rPr lang="ar-SY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</a:t>
            </a:r>
            <a:endParaRPr lang="ar-SY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</a:t>
            </a:r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</a:t>
            </a:r>
            <a:endParaRPr lang="ar-SY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SY" sz="200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     -</a:t>
            </a:r>
            <a:endParaRPr lang="ar-SY" sz="2000" dirty="0">
              <a:effectLst/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84704" y="4736890"/>
            <a:ext cx="24801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000" b="1" u="sng" dirty="0">
                <a:latin typeface="Simplified Arabic" pitchFamily="18" charset="-78"/>
                <a:cs typeface="Simplified Arabic" pitchFamily="18" charset="-78"/>
              </a:rPr>
              <a:t>أدوات المحاكاة</a:t>
            </a:r>
            <a:r>
              <a:rPr lang="ar-SY" sz="2000" dirty="0">
                <a:latin typeface="Simplified Arabic" pitchFamily="18" charset="-78"/>
                <a:cs typeface="Simplified Arabic" pitchFamily="18" charset="-78"/>
              </a:rPr>
              <a:t>: - البرمجية </a:t>
            </a:r>
            <a:endParaRPr lang="ar-SY" sz="20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Y" sz="20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                - البرمجية</a:t>
            </a:r>
            <a:endParaRPr lang="en-US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1760" y="5661248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rtl="1">
              <a:lnSpc>
                <a:spcPct val="150000"/>
              </a:lnSpc>
            </a:pPr>
            <a:r>
              <a:rPr lang="ar-SY" sz="1400" b="1" dirty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1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1469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DDB78A5-899C-48D6-8A4C-A33DD37EB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27" y="6393798"/>
            <a:ext cx="984019" cy="365125"/>
          </a:xfrm>
        </p:spPr>
        <p:txBody>
          <a:bodyPr/>
          <a:lstStyle/>
          <a:p>
            <a:pPr algn="l" defTabSz="914400"/>
            <a:fld id="{C489637A-11D4-42A0-937C-45FCD8DF8B40}" type="slidenum">
              <a:rPr lang="en-US" sz="40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 algn="l" defTabSz="914400"/>
              <a:t>23</a:t>
            </a:fld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43B8AFD-C188-474E-8C97-D54F51C086D0}"/>
              </a:ext>
            </a:extLst>
          </p:cNvPr>
          <p:cNvSpPr txBox="1"/>
          <p:nvPr/>
        </p:nvSpPr>
        <p:spPr>
          <a:xfrm>
            <a:off x="5292080" y="1076712"/>
            <a:ext cx="348475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جدول موسطات محاكاة الشبكة/المنظومة</a:t>
            </a:r>
            <a:endParaRPr lang="ar-SY" sz="2000" dirty="0">
              <a:effectLst/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</p:txBody>
      </p:sp>
      <p:sp>
        <p:nvSpPr>
          <p:cNvPr id="9" name="مستطيل 4"/>
          <p:cNvSpPr/>
          <p:nvPr/>
        </p:nvSpPr>
        <p:spPr>
          <a:xfrm>
            <a:off x="2627784" y="126505"/>
            <a:ext cx="3466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الدراس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ات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2800" b="1" dirty="0">
                <a:latin typeface="Simplified Arabic" pitchFamily="18" charset="-78"/>
                <a:cs typeface="Simplified Arabic" pitchFamily="18" charset="-78"/>
              </a:rPr>
              <a:t>المرجعية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21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/5)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مستطيل 3"/>
          <p:cNvSpPr/>
          <p:nvPr/>
        </p:nvSpPr>
        <p:spPr>
          <a:xfrm>
            <a:off x="6113478" y="497188"/>
            <a:ext cx="2821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400" b="1" u="sng" dirty="0" smtClean="0">
                <a:cs typeface="Simplified Arabic" panose="02020603050405020304" pitchFamily="18" charset="-78"/>
              </a:rPr>
              <a:t>تتمة الدراسة </a:t>
            </a:r>
            <a:r>
              <a:rPr lang="ar-EG" sz="2400" b="1" u="sng" dirty="0" smtClean="0">
                <a:cs typeface="Simplified Arabic" panose="02020603050405020304" pitchFamily="18" charset="-78"/>
              </a:rPr>
              <a:t>ال</a:t>
            </a:r>
            <a:r>
              <a:rPr lang="ar-SY" sz="2400" b="1" u="sng" dirty="0" smtClean="0">
                <a:cs typeface="Simplified Arabic" panose="02020603050405020304" pitchFamily="18" charset="-78"/>
              </a:rPr>
              <a:t>ثانية </a:t>
            </a:r>
            <a:r>
              <a:rPr lang="ar-SY" sz="2400" b="1" u="sng" dirty="0">
                <a:cs typeface="Simplified Arabic" panose="02020603050405020304" pitchFamily="18" charset="-78"/>
              </a:rPr>
              <a:t>(3/2)</a:t>
            </a:r>
            <a:endParaRPr lang="en-US" sz="2400" u="sng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F43B8AFD-C188-474E-8C97-D54F51C086D0}"/>
              </a:ext>
            </a:extLst>
          </p:cNvPr>
          <p:cNvSpPr txBox="1"/>
          <p:nvPr/>
        </p:nvSpPr>
        <p:spPr>
          <a:xfrm>
            <a:off x="1267147" y="1076712"/>
            <a:ext cx="237535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مخطط الشبكة/المنظومة</a:t>
            </a:r>
            <a:endParaRPr lang="ar-SY" sz="2000" dirty="0">
              <a:effectLst/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11760" y="5661248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rtl="1">
              <a:lnSpc>
                <a:spcPct val="150000"/>
              </a:lnSpc>
            </a:pPr>
            <a:r>
              <a:rPr lang="ar-SY" sz="1400" b="1" dirty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1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77522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54B9D7A-54E1-4712-83F2-91A0D7CCA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33" y="6412652"/>
            <a:ext cx="984019" cy="365125"/>
          </a:xfrm>
        </p:spPr>
        <p:txBody>
          <a:bodyPr/>
          <a:lstStyle/>
          <a:p>
            <a:pPr algn="l" defTabSz="914400"/>
            <a:fld id="{C489637A-11D4-42A0-937C-45FCD8DF8B40}" type="slidenum">
              <a:rPr lang="en-US" sz="40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 algn="l" defTabSz="914400"/>
              <a:t>24</a:t>
            </a:fld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CBEA5D5-C51C-4020-BC65-48AAECD51CE6}"/>
              </a:ext>
            </a:extLst>
          </p:cNvPr>
          <p:cNvSpPr/>
          <p:nvPr/>
        </p:nvSpPr>
        <p:spPr>
          <a:xfrm>
            <a:off x="254381" y="4437112"/>
            <a:ext cx="86229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400" b="1" u="sng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بعض </a:t>
            </a:r>
            <a:r>
              <a:rPr lang="ar-SY" sz="2400" b="1" u="sng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الاستنتاجات</a:t>
            </a:r>
            <a:endParaRPr lang="ar-EG" sz="2300" b="1" u="sng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</a:t>
            </a:r>
          </a:p>
          <a:p>
            <a:pPr algn="r" rtl="1"/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 </a:t>
            </a:r>
            <a:endParaRPr lang="ar-EG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7" name="مستطيل 4"/>
          <p:cNvSpPr/>
          <p:nvPr/>
        </p:nvSpPr>
        <p:spPr>
          <a:xfrm>
            <a:off x="2294403" y="126505"/>
            <a:ext cx="337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الدراس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ات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2800" b="1" dirty="0">
                <a:latin typeface="Simplified Arabic" pitchFamily="18" charset="-78"/>
                <a:cs typeface="Simplified Arabic" pitchFamily="18" charset="-78"/>
              </a:rPr>
              <a:t>المرجعية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21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/6)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مستطيل 3"/>
          <p:cNvSpPr/>
          <p:nvPr/>
        </p:nvSpPr>
        <p:spPr>
          <a:xfrm>
            <a:off x="6171693" y="376719"/>
            <a:ext cx="2821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400" b="1" u="sng" dirty="0">
                <a:cs typeface="Simplified Arabic" panose="02020603050405020304" pitchFamily="18" charset="-78"/>
              </a:rPr>
              <a:t>تتمة الدراسة </a:t>
            </a:r>
            <a:r>
              <a:rPr lang="ar-SY" sz="2400" b="1" u="sng" dirty="0" smtClean="0">
                <a:cs typeface="Simplified Arabic" panose="02020603050405020304" pitchFamily="18" charset="-78"/>
              </a:rPr>
              <a:t>الثانية </a:t>
            </a:r>
            <a:r>
              <a:rPr lang="ar-SY" sz="2400" b="1" u="sng" dirty="0">
                <a:cs typeface="Simplified Arabic" panose="02020603050405020304" pitchFamily="18" charset="-78"/>
              </a:rPr>
              <a:t>(3/3)</a:t>
            </a:r>
            <a:endParaRPr lang="en-US" sz="2400" u="sng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29E3746-03EE-4CCF-0E02-E92569860572}"/>
              </a:ext>
            </a:extLst>
          </p:cNvPr>
          <p:cNvSpPr txBox="1"/>
          <p:nvPr/>
        </p:nvSpPr>
        <p:spPr>
          <a:xfrm>
            <a:off x="756116" y="1300049"/>
            <a:ext cx="3076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Y" dirty="0" smtClean="0"/>
              <a:t>عنوان منحني الأداء (2)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385F56-BDBF-09B0-F2EB-D76AF106D3A6}"/>
              </a:ext>
            </a:extLst>
          </p:cNvPr>
          <p:cNvSpPr txBox="1"/>
          <p:nvPr/>
        </p:nvSpPr>
        <p:spPr>
          <a:xfrm>
            <a:off x="5441900" y="1292403"/>
            <a:ext cx="2868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Y" dirty="0" smtClean="0"/>
              <a:t>عنوان منحني الأداء (1)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4385F56-BDBF-09B0-F2EB-D76AF106D3A6}"/>
              </a:ext>
            </a:extLst>
          </p:cNvPr>
          <p:cNvSpPr txBox="1"/>
          <p:nvPr/>
        </p:nvSpPr>
        <p:spPr>
          <a:xfrm>
            <a:off x="7404898" y="838384"/>
            <a:ext cx="158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400" b="1" dirty="0">
                <a:latin typeface="Simplified Arabic" pitchFamily="18" charset="-78"/>
                <a:cs typeface="Simplified Arabic" pitchFamily="18" charset="-78"/>
              </a:rPr>
              <a:t>بعض النتائج</a:t>
            </a:r>
            <a:endParaRPr lang="en-US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11760" y="5661248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rtl="1">
              <a:lnSpc>
                <a:spcPct val="150000"/>
              </a:lnSpc>
            </a:pPr>
            <a:r>
              <a:rPr lang="ar-SY" sz="1400" b="1" dirty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1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74715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54B9D7A-54E1-4712-83F2-91A0D7CCA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33" y="6412652"/>
            <a:ext cx="984019" cy="365125"/>
          </a:xfrm>
        </p:spPr>
        <p:txBody>
          <a:bodyPr/>
          <a:lstStyle/>
          <a:p>
            <a:pPr algn="l" defTabSz="914400"/>
            <a:fld id="{C489637A-11D4-42A0-937C-45FCD8DF8B40}" type="slidenum">
              <a:rPr lang="en-US" sz="40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 algn="l" defTabSz="914400"/>
              <a:t>25</a:t>
            </a:fld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CBEA5D5-C51C-4020-BC65-48AAECD51CE6}"/>
              </a:ext>
            </a:extLst>
          </p:cNvPr>
          <p:cNvSpPr/>
          <p:nvPr/>
        </p:nvSpPr>
        <p:spPr>
          <a:xfrm>
            <a:off x="254381" y="4437112"/>
            <a:ext cx="86229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400" b="1" u="sng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بعض </a:t>
            </a:r>
            <a:r>
              <a:rPr lang="ar-SY" sz="2400" b="1" u="sng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الاستنتاجات</a:t>
            </a:r>
            <a:endParaRPr lang="ar-EG" sz="2300" b="1" u="sng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</a:t>
            </a:r>
          </a:p>
          <a:p>
            <a:pPr algn="r" rtl="1"/>
            <a:r>
              <a:rPr lang="ar-SY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 </a:t>
            </a:r>
            <a:endParaRPr lang="ar-EG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7" name="مستطيل 4"/>
          <p:cNvSpPr/>
          <p:nvPr/>
        </p:nvSpPr>
        <p:spPr>
          <a:xfrm>
            <a:off x="2051720" y="126505"/>
            <a:ext cx="36186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الدراس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ات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2800" b="1" dirty="0">
                <a:latin typeface="Simplified Arabic" pitchFamily="18" charset="-78"/>
                <a:cs typeface="Simplified Arabic" pitchFamily="18" charset="-78"/>
              </a:rPr>
              <a:t>المرجعية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21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/18)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مستطيل 3"/>
          <p:cNvSpPr/>
          <p:nvPr/>
        </p:nvSpPr>
        <p:spPr>
          <a:xfrm>
            <a:off x="5940860" y="376719"/>
            <a:ext cx="30524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400" b="1" u="sng" dirty="0">
                <a:cs typeface="Simplified Arabic" panose="02020603050405020304" pitchFamily="18" charset="-78"/>
              </a:rPr>
              <a:t>تتمة الدراسة </a:t>
            </a:r>
            <a:r>
              <a:rPr lang="ar-SY" sz="2400" b="1" u="sng" dirty="0" smtClean="0">
                <a:cs typeface="Simplified Arabic" panose="02020603050405020304" pitchFamily="18" charset="-78"/>
              </a:rPr>
              <a:t>السادسة </a:t>
            </a:r>
            <a:r>
              <a:rPr lang="ar-SY" sz="2400" b="1" u="sng" dirty="0">
                <a:cs typeface="Simplified Arabic" panose="02020603050405020304" pitchFamily="18" charset="-78"/>
              </a:rPr>
              <a:t>(3/3)</a:t>
            </a:r>
            <a:endParaRPr lang="en-US" sz="2400" u="sng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29E3746-03EE-4CCF-0E02-E92569860572}"/>
              </a:ext>
            </a:extLst>
          </p:cNvPr>
          <p:cNvSpPr txBox="1"/>
          <p:nvPr/>
        </p:nvSpPr>
        <p:spPr>
          <a:xfrm>
            <a:off x="756116" y="1300049"/>
            <a:ext cx="3076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Y" dirty="0" smtClean="0"/>
              <a:t>عنوان منحني الأداء (2)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385F56-BDBF-09B0-F2EB-D76AF106D3A6}"/>
              </a:ext>
            </a:extLst>
          </p:cNvPr>
          <p:cNvSpPr txBox="1"/>
          <p:nvPr/>
        </p:nvSpPr>
        <p:spPr>
          <a:xfrm>
            <a:off x="5441900" y="1292403"/>
            <a:ext cx="2868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Y" dirty="0" smtClean="0"/>
              <a:t>عنوان منحني الأداء (1)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4385F56-BDBF-09B0-F2EB-D76AF106D3A6}"/>
              </a:ext>
            </a:extLst>
          </p:cNvPr>
          <p:cNvSpPr txBox="1"/>
          <p:nvPr/>
        </p:nvSpPr>
        <p:spPr>
          <a:xfrm>
            <a:off x="7404898" y="838384"/>
            <a:ext cx="158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400" b="1" dirty="0">
                <a:latin typeface="Simplified Arabic" pitchFamily="18" charset="-78"/>
                <a:cs typeface="Simplified Arabic" pitchFamily="18" charset="-78"/>
              </a:rPr>
              <a:t>بعض النتائج</a:t>
            </a:r>
            <a:endParaRPr lang="en-US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11760" y="5661248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rtl="1">
              <a:lnSpc>
                <a:spcPct val="150000"/>
              </a:lnSpc>
            </a:pPr>
            <a:r>
              <a:rPr lang="ar-SY" sz="1400" b="1" dirty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1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00015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E0F98295-7247-4EBA-88AC-005210C18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15824"/>
            <a:ext cx="984019" cy="365125"/>
          </a:xfrm>
        </p:spPr>
        <p:txBody>
          <a:bodyPr/>
          <a:lstStyle/>
          <a:p>
            <a:pPr algn="l" defTabSz="914400"/>
            <a:fld id="{C489637A-11D4-42A0-937C-45FCD8DF8B40}" type="slidenum">
              <a:rPr lang="en-US" sz="4000" b="1" smtClean="0">
                <a:solidFill>
                  <a:schemeClr val="tx2">
                    <a:lumMod val="50000"/>
                  </a:schemeClr>
                </a:solidFill>
              </a:rPr>
              <a:pPr algn="l" defTabSz="914400"/>
              <a:t>26</a:t>
            </a:fld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62582BDC-2BF3-46AB-9F70-40454FC37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486470"/>
              </p:ext>
            </p:extLst>
          </p:nvPr>
        </p:nvGraphicFramePr>
        <p:xfrm>
          <a:off x="118993" y="1340768"/>
          <a:ext cx="8823858" cy="390670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72176">
                  <a:extLst>
                    <a:ext uri="{9D8B030D-6E8A-4147-A177-3AD203B41FA5}">
                      <a16:colId xmlns:a16="http://schemas.microsoft.com/office/drawing/2014/main" xmlns="" val="3104814401"/>
                    </a:ext>
                  </a:extLst>
                </a:gridCol>
                <a:gridCol w="749016">
                  <a:extLst>
                    <a:ext uri="{9D8B030D-6E8A-4147-A177-3AD203B41FA5}">
                      <a16:colId xmlns:a16="http://schemas.microsoft.com/office/drawing/2014/main" xmlns="" val="2163783313"/>
                    </a:ext>
                  </a:extLst>
                </a:gridCol>
                <a:gridCol w="661335">
                  <a:extLst>
                    <a:ext uri="{9D8B030D-6E8A-4147-A177-3AD203B41FA5}">
                      <a16:colId xmlns:a16="http://schemas.microsoft.com/office/drawing/2014/main" xmlns="" val="2662258249"/>
                    </a:ext>
                  </a:extLst>
                </a:gridCol>
                <a:gridCol w="3434342">
                  <a:extLst>
                    <a:ext uri="{9D8B030D-6E8A-4147-A177-3AD203B41FA5}">
                      <a16:colId xmlns:a16="http://schemas.microsoft.com/office/drawing/2014/main" xmlns="" val="854529843"/>
                    </a:ext>
                  </a:extLst>
                </a:gridCol>
                <a:gridCol w="2207845">
                  <a:extLst>
                    <a:ext uri="{9D8B030D-6E8A-4147-A177-3AD203B41FA5}">
                      <a16:colId xmlns:a16="http://schemas.microsoft.com/office/drawing/2014/main" xmlns="" val="2934616009"/>
                    </a:ext>
                  </a:extLst>
                </a:gridCol>
                <a:gridCol w="999144">
                  <a:extLst>
                    <a:ext uri="{9D8B030D-6E8A-4147-A177-3AD203B41FA5}">
                      <a16:colId xmlns:a16="http://schemas.microsoft.com/office/drawing/2014/main" xmlns="" val="1982469290"/>
                    </a:ext>
                  </a:extLst>
                </a:gridCol>
              </a:tblGrid>
              <a:tr h="797747"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المرجع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الباحث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التاريخ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المبدأ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أهم النتائج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البرمجية المستخدمة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167634930"/>
                  </a:ext>
                </a:extLst>
              </a:tr>
              <a:tr h="152593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dirty="0"/>
                        <a:t>[1]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author Initials and Name)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al.</a:t>
                      </a:r>
                      <a:endParaRPr lang="ar-SY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EG" sz="1800" dirty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itchFamily="18" charset="-78"/>
                        <a:cs typeface="Simplified Arabic" pitchFamily="18" charset="-78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EG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SY" sz="1800" dirty="0">
                        <a:effectLst/>
                        <a:latin typeface="Simplified Arabic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</a:t>
                      </a: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</a:t>
                      </a:r>
                      <a:endParaRPr lang="en-US" sz="180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 rtl="0"/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456315281"/>
                  </a:ext>
                </a:extLst>
              </a:tr>
              <a:tr h="152593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dirty="0"/>
                        <a:t>[2]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author Initials and Name)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al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ar-SY" sz="180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EG" sz="1600" dirty="0">
                        <a:effectLst/>
                        <a:latin typeface="Simplified Arabic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dirty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 </a:t>
                      </a:r>
                      <a:endParaRPr lang="ar-SY" dirty="0" smtClean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dirty="0" smtClean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SY" sz="1800" dirty="0"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 algn="just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</a:p>
                    <a:p>
                      <a:pPr marL="0" indent="0" algn="just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ar-SY" sz="1800" dirty="0">
                        <a:latin typeface="Calibri" pitchFamily="34" charset="0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824960797"/>
                  </a:ext>
                </a:extLst>
              </a:tr>
            </a:tbl>
          </a:graphicData>
        </a:graphic>
      </p:graphicFrame>
      <p:sp>
        <p:nvSpPr>
          <p:cNvPr id="6" name="مستطيل 4"/>
          <p:cNvSpPr/>
          <p:nvPr/>
        </p:nvSpPr>
        <p:spPr>
          <a:xfrm>
            <a:off x="2267744" y="99619"/>
            <a:ext cx="35156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الدراس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ات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2800" b="1" dirty="0">
                <a:latin typeface="Simplified Arabic" pitchFamily="18" charset="-78"/>
                <a:cs typeface="Simplified Arabic" pitchFamily="18" charset="-78"/>
              </a:rPr>
              <a:t>المرجعية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 (</a:t>
            </a:r>
            <a:r>
              <a:rPr lang="ar-EG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</a:t>
            </a:r>
            <a:r>
              <a:rPr lang="ar-SY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1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/19)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مستطيل 3"/>
          <p:cNvSpPr/>
          <p:nvPr/>
        </p:nvSpPr>
        <p:spPr>
          <a:xfrm>
            <a:off x="5677213" y="654417"/>
            <a:ext cx="3265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400" b="1" u="sng" dirty="0">
                <a:cs typeface="Simplified Arabic" panose="02020603050405020304" pitchFamily="18" charset="-78"/>
              </a:rPr>
              <a:t>مقارنة الدراسات السابقة (3/1)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34596537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E0F98295-7247-4EBA-88AC-005210C18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15824"/>
            <a:ext cx="984019" cy="365125"/>
          </a:xfrm>
        </p:spPr>
        <p:txBody>
          <a:bodyPr/>
          <a:lstStyle/>
          <a:p>
            <a:pPr algn="l" defTabSz="914400"/>
            <a:fld id="{C489637A-11D4-42A0-937C-45FCD8DF8B40}" type="slidenum">
              <a:rPr lang="en-US" sz="4000" b="1" smtClean="0">
                <a:solidFill>
                  <a:schemeClr val="tx2">
                    <a:lumMod val="50000"/>
                  </a:schemeClr>
                </a:solidFill>
              </a:rPr>
              <a:pPr algn="l" defTabSz="914400"/>
              <a:t>27</a:t>
            </a:fld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62582BDC-2BF3-46AB-9F70-40454FC37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173482"/>
              </p:ext>
            </p:extLst>
          </p:nvPr>
        </p:nvGraphicFramePr>
        <p:xfrm>
          <a:off x="118993" y="1340768"/>
          <a:ext cx="8823858" cy="390670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72176">
                  <a:extLst>
                    <a:ext uri="{9D8B030D-6E8A-4147-A177-3AD203B41FA5}">
                      <a16:colId xmlns:a16="http://schemas.microsoft.com/office/drawing/2014/main" xmlns="" val="3104814401"/>
                    </a:ext>
                  </a:extLst>
                </a:gridCol>
                <a:gridCol w="749016">
                  <a:extLst>
                    <a:ext uri="{9D8B030D-6E8A-4147-A177-3AD203B41FA5}">
                      <a16:colId xmlns:a16="http://schemas.microsoft.com/office/drawing/2014/main" xmlns="" val="2163783313"/>
                    </a:ext>
                  </a:extLst>
                </a:gridCol>
                <a:gridCol w="661335">
                  <a:extLst>
                    <a:ext uri="{9D8B030D-6E8A-4147-A177-3AD203B41FA5}">
                      <a16:colId xmlns:a16="http://schemas.microsoft.com/office/drawing/2014/main" xmlns="" val="2662258249"/>
                    </a:ext>
                  </a:extLst>
                </a:gridCol>
                <a:gridCol w="3434342">
                  <a:extLst>
                    <a:ext uri="{9D8B030D-6E8A-4147-A177-3AD203B41FA5}">
                      <a16:colId xmlns:a16="http://schemas.microsoft.com/office/drawing/2014/main" xmlns="" val="854529843"/>
                    </a:ext>
                  </a:extLst>
                </a:gridCol>
                <a:gridCol w="2207845">
                  <a:extLst>
                    <a:ext uri="{9D8B030D-6E8A-4147-A177-3AD203B41FA5}">
                      <a16:colId xmlns:a16="http://schemas.microsoft.com/office/drawing/2014/main" xmlns="" val="2934616009"/>
                    </a:ext>
                  </a:extLst>
                </a:gridCol>
                <a:gridCol w="999144">
                  <a:extLst>
                    <a:ext uri="{9D8B030D-6E8A-4147-A177-3AD203B41FA5}">
                      <a16:colId xmlns:a16="http://schemas.microsoft.com/office/drawing/2014/main" xmlns="" val="1982469290"/>
                    </a:ext>
                  </a:extLst>
                </a:gridCol>
              </a:tblGrid>
              <a:tr h="797747"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المرجع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الباحث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التاريخ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المبدأ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أهم النتائج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البرمجية المستخدمة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167634930"/>
                  </a:ext>
                </a:extLst>
              </a:tr>
              <a:tr h="152593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dirty="0" smtClean="0"/>
                        <a:t>[3]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author Initials and Name)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al.</a:t>
                      </a:r>
                      <a:endParaRPr lang="ar-SY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EG" sz="1800" dirty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itchFamily="18" charset="-78"/>
                        <a:cs typeface="Simplified Arabic" pitchFamily="18" charset="-78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EG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SY" sz="1800" dirty="0">
                        <a:effectLst/>
                        <a:latin typeface="Simplified Arabic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</a:t>
                      </a: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</a:t>
                      </a:r>
                      <a:endParaRPr lang="en-US" sz="180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 rtl="0"/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456315281"/>
                  </a:ext>
                </a:extLst>
              </a:tr>
              <a:tr h="152593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dirty="0" smtClean="0"/>
                        <a:t>[4]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author Initials and Name)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al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ar-SY" sz="180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EG" sz="1600" dirty="0">
                        <a:effectLst/>
                        <a:latin typeface="Simplified Arabic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dirty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 </a:t>
                      </a:r>
                      <a:endParaRPr lang="ar-SY" dirty="0" smtClean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dirty="0" smtClean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SY" sz="1800" dirty="0"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 algn="just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</a:p>
                    <a:p>
                      <a:pPr marL="0" indent="0" algn="just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ar-SY" sz="1800" dirty="0">
                        <a:latin typeface="Calibri" pitchFamily="34" charset="0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824960797"/>
                  </a:ext>
                </a:extLst>
              </a:tr>
            </a:tbl>
          </a:graphicData>
        </a:graphic>
      </p:graphicFrame>
      <p:sp>
        <p:nvSpPr>
          <p:cNvPr id="6" name="مستطيل 4"/>
          <p:cNvSpPr/>
          <p:nvPr/>
        </p:nvSpPr>
        <p:spPr>
          <a:xfrm>
            <a:off x="2267744" y="99619"/>
            <a:ext cx="35156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الدراس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ات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2800" b="1" dirty="0">
                <a:latin typeface="Simplified Arabic" pitchFamily="18" charset="-78"/>
                <a:cs typeface="Simplified Arabic" pitchFamily="18" charset="-78"/>
              </a:rPr>
              <a:t>المرجعية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 (</a:t>
            </a:r>
            <a:r>
              <a:rPr lang="ar-EG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1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/20)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مستطيل 3"/>
          <p:cNvSpPr/>
          <p:nvPr/>
        </p:nvSpPr>
        <p:spPr>
          <a:xfrm>
            <a:off x="5677213" y="654417"/>
            <a:ext cx="3265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400" b="1" u="sng" dirty="0">
                <a:cs typeface="Simplified Arabic" panose="02020603050405020304" pitchFamily="18" charset="-78"/>
              </a:rPr>
              <a:t>مقارنة الدراسات السابقة (</a:t>
            </a:r>
            <a:r>
              <a:rPr lang="ar-SY" sz="2400" b="1" u="sng" dirty="0" smtClean="0">
                <a:cs typeface="Simplified Arabic" panose="02020603050405020304" pitchFamily="18" charset="-78"/>
              </a:rPr>
              <a:t>3/2)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8635216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E0F98295-7247-4EBA-88AC-005210C18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15824"/>
            <a:ext cx="984019" cy="365125"/>
          </a:xfrm>
        </p:spPr>
        <p:txBody>
          <a:bodyPr/>
          <a:lstStyle/>
          <a:p>
            <a:pPr algn="l" defTabSz="914400"/>
            <a:fld id="{C489637A-11D4-42A0-937C-45FCD8DF8B40}" type="slidenum">
              <a:rPr lang="en-US" sz="4000" b="1" smtClean="0">
                <a:solidFill>
                  <a:schemeClr val="tx2">
                    <a:lumMod val="50000"/>
                  </a:schemeClr>
                </a:solidFill>
              </a:rPr>
              <a:pPr algn="l" defTabSz="914400"/>
              <a:t>28</a:t>
            </a:fld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62582BDC-2BF3-46AB-9F70-40454FC37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168576"/>
              </p:ext>
            </p:extLst>
          </p:nvPr>
        </p:nvGraphicFramePr>
        <p:xfrm>
          <a:off x="118993" y="1340768"/>
          <a:ext cx="8823858" cy="390670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72176">
                  <a:extLst>
                    <a:ext uri="{9D8B030D-6E8A-4147-A177-3AD203B41FA5}">
                      <a16:colId xmlns:a16="http://schemas.microsoft.com/office/drawing/2014/main" xmlns="" val="3104814401"/>
                    </a:ext>
                  </a:extLst>
                </a:gridCol>
                <a:gridCol w="749016">
                  <a:extLst>
                    <a:ext uri="{9D8B030D-6E8A-4147-A177-3AD203B41FA5}">
                      <a16:colId xmlns:a16="http://schemas.microsoft.com/office/drawing/2014/main" xmlns="" val="2163783313"/>
                    </a:ext>
                  </a:extLst>
                </a:gridCol>
                <a:gridCol w="661335">
                  <a:extLst>
                    <a:ext uri="{9D8B030D-6E8A-4147-A177-3AD203B41FA5}">
                      <a16:colId xmlns:a16="http://schemas.microsoft.com/office/drawing/2014/main" xmlns="" val="2662258249"/>
                    </a:ext>
                  </a:extLst>
                </a:gridCol>
                <a:gridCol w="3434342">
                  <a:extLst>
                    <a:ext uri="{9D8B030D-6E8A-4147-A177-3AD203B41FA5}">
                      <a16:colId xmlns:a16="http://schemas.microsoft.com/office/drawing/2014/main" xmlns="" val="854529843"/>
                    </a:ext>
                  </a:extLst>
                </a:gridCol>
                <a:gridCol w="2207845">
                  <a:extLst>
                    <a:ext uri="{9D8B030D-6E8A-4147-A177-3AD203B41FA5}">
                      <a16:colId xmlns:a16="http://schemas.microsoft.com/office/drawing/2014/main" xmlns="" val="2934616009"/>
                    </a:ext>
                  </a:extLst>
                </a:gridCol>
                <a:gridCol w="999144">
                  <a:extLst>
                    <a:ext uri="{9D8B030D-6E8A-4147-A177-3AD203B41FA5}">
                      <a16:colId xmlns:a16="http://schemas.microsoft.com/office/drawing/2014/main" xmlns="" val="1982469290"/>
                    </a:ext>
                  </a:extLst>
                </a:gridCol>
              </a:tblGrid>
              <a:tr h="797747"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المرجع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الباحث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التاريخ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المبدأ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أهم النتائج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البرمجية المستخدمة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167634930"/>
                  </a:ext>
                </a:extLst>
              </a:tr>
              <a:tr h="152593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dirty="0" smtClean="0"/>
                        <a:t>[5]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author Initials and Name)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al.</a:t>
                      </a:r>
                      <a:endParaRPr lang="ar-SY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EG" sz="1800" dirty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itchFamily="18" charset="-78"/>
                        <a:cs typeface="Simplified Arabic" pitchFamily="18" charset="-78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EG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SY" sz="1800" dirty="0">
                        <a:effectLst/>
                        <a:latin typeface="Simplified Arabic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</a:t>
                      </a: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</a:t>
                      </a:r>
                      <a:endParaRPr lang="en-US" sz="180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 rtl="0"/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456315281"/>
                  </a:ext>
                </a:extLst>
              </a:tr>
              <a:tr h="152593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dirty="0" smtClean="0"/>
                        <a:t>[6]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author Initials and Name)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al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ar-SY" sz="180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EG" sz="1600" dirty="0">
                        <a:effectLst/>
                        <a:latin typeface="Simplified Arabic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dirty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 </a:t>
                      </a:r>
                      <a:endParaRPr lang="ar-SY" dirty="0" smtClean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dirty="0" smtClean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SY" sz="1800" dirty="0"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 algn="just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</a:p>
                    <a:p>
                      <a:pPr marL="0" indent="0" algn="just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ar-SY" sz="1800" dirty="0">
                        <a:latin typeface="Calibri" pitchFamily="34" charset="0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824960797"/>
                  </a:ext>
                </a:extLst>
              </a:tr>
            </a:tbl>
          </a:graphicData>
        </a:graphic>
      </p:graphicFrame>
      <p:sp>
        <p:nvSpPr>
          <p:cNvPr id="6" name="مستطيل 4"/>
          <p:cNvSpPr/>
          <p:nvPr/>
        </p:nvSpPr>
        <p:spPr>
          <a:xfrm>
            <a:off x="2267744" y="99619"/>
            <a:ext cx="35156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الدراس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ات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2800" b="1" dirty="0">
                <a:latin typeface="Simplified Arabic" pitchFamily="18" charset="-78"/>
                <a:cs typeface="Simplified Arabic" pitchFamily="18" charset="-78"/>
              </a:rPr>
              <a:t>المرجعية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 (</a:t>
            </a:r>
            <a:r>
              <a:rPr lang="ar-EG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1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21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مستطيل 3"/>
          <p:cNvSpPr/>
          <p:nvPr/>
        </p:nvSpPr>
        <p:spPr>
          <a:xfrm>
            <a:off x="5677213" y="654417"/>
            <a:ext cx="3265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Y" sz="2400" b="1" u="sng" dirty="0">
                <a:cs typeface="Simplified Arabic" panose="02020603050405020304" pitchFamily="18" charset="-78"/>
              </a:rPr>
              <a:t>مقارنة الدراسات السابقة </a:t>
            </a:r>
            <a:r>
              <a:rPr lang="ar-SY" sz="2400" b="1" u="sng">
                <a:cs typeface="Simplified Arabic" panose="02020603050405020304" pitchFamily="18" charset="-78"/>
              </a:rPr>
              <a:t>(</a:t>
            </a:r>
            <a:r>
              <a:rPr lang="ar-SY" sz="2400" b="1" u="sng" smtClean="0">
                <a:cs typeface="Simplified Arabic" panose="02020603050405020304" pitchFamily="18" charset="-78"/>
              </a:rPr>
              <a:t>3/3)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40910764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104456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الدراسات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المرجعية</a:t>
            </a:r>
          </a:p>
          <a:p>
            <a:pPr marL="0" indent="0" algn="r" rtl="1">
              <a:buNone/>
            </a:pP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قائمة </a:t>
            </a: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المراجع</a:t>
            </a:r>
            <a:endParaRPr lang="ar-SY" sz="2800" b="0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2" y="5949280"/>
            <a:ext cx="7553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489637A-11D4-42A0-937C-45FCD8DF8B40}" type="slidenum">
              <a:rPr lang="en-US" sz="4400"/>
              <a:pPr/>
              <a:t>29</a:t>
            </a:fld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018151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104456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الدراسات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المرجعية</a:t>
            </a:r>
          </a:p>
          <a:p>
            <a:pPr marL="0" indent="0" algn="r" rtl="1">
              <a:buNone/>
            </a:pP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3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604417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707904" y="260648"/>
            <a:ext cx="2016224" cy="576064"/>
          </a:xfrm>
        </p:spPr>
        <p:txBody>
          <a:bodyPr>
            <a:normAutofit/>
          </a:bodyPr>
          <a:lstStyle/>
          <a:p>
            <a:pPr algn="r" rtl="1"/>
            <a:r>
              <a:rPr lang="ar-SY" sz="28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قائمة </a:t>
            </a:r>
            <a:r>
              <a:rPr lang="ar-SY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المراجع</a:t>
            </a:r>
            <a:endParaRPr lang="en-US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107504" y="6309320"/>
            <a:ext cx="131572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30</a:t>
            </a:fld>
            <a:endParaRPr lang="en-US" sz="4400" dirty="0"/>
          </a:p>
        </p:txBody>
      </p:sp>
      <p:sp>
        <p:nvSpPr>
          <p:cNvPr id="3" name="مستطيل 2"/>
          <p:cNvSpPr/>
          <p:nvPr/>
        </p:nvSpPr>
        <p:spPr>
          <a:xfrm>
            <a:off x="291108" y="1340768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[1] First author et al. (year). Title,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Journal, ?(?), ?-?.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2] First author et al. (year). Title, Journal, ?(?), ?-?.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3]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4]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[5]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[6]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6752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38283" y="294669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SY" sz="36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D304A7D-8B06-4118-B117-D2E0C1DB71D0}"/>
              </a:ext>
            </a:extLst>
          </p:cNvPr>
          <p:cNvSpPr/>
          <p:nvPr/>
        </p:nvSpPr>
        <p:spPr>
          <a:xfrm>
            <a:off x="184569" y="1149183"/>
            <a:ext cx="87150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endParaRPr lang="en-US" sz="2000" dirty="0">
              <a:cs typeface="+mj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072956A-1F28-47E8-BD14-7231CF62A69D}"/>
              </a:ext>
            </a:extLst>
          </p:cNvPr>
          <p:cNvSpPr/>
          <p:nvPr/>
        </p:nvSpPr>
        <p:spPr>
          <a:xfrm>
            <a:off x="1085725" y="2492896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شكراً لحسن استماعكم</a:t>
            </a:r>
            <a:endParaRPr lang="ar-SY" sz="54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115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707904" y="404664"/>
            <a:ext cx="1994992" cy="710952"/>
          </a:xfrm>
        </p:spPr>
        <p:txBody>
          <a:bodyPr>
            <a:normAutofit/>
          </a:bodyPr>
          <a:lstStyle/>
          <a:p>
            <a:pPr algn="r" rtl="1"/>
            <a:r>
              <a:rPr lang="ar-AE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هدف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 </a:t>
            </a:r>
            <a:r>
              <a:rPr lang="ar-AE" sz="3200" b="1" dirty="0">
                <a:solidFill>
                  <a:schemeClr val="tx1"/>
                </a:solidFill>
                <a:cs typeface="Simplified Arabic" panose="02020603050405020304" pitchFamily="18" charset="-78"/>
              </a:rPr>
              <a:t>البحث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539552" y="6237312"/>
            <a:ext cx="883673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4</a:t>
            </a:fld>
            <a:endParaRPr lang="en-US" sz="4400" dirty="0"/>
          </a:p>
        </p:txBody>
      </p:sp>
      <p:sp>
        <p:nvSpPr>
          <p:cNvPr id="3" name="مستطيل 2"/>
          <p:cNvSpPr/>
          <p:nvPr/>
        </p:nvSpPr>
        <p:spPr>
          <a:xfrm>
            <a:off x="467544" y="1556792"/>
            <a:ext cx="8172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(يجب أن يكون هدف البحث مطابق لعنوان البحث)</a:t>
            </a: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endParaRPr lang="ar-SY" sz="2800" dirty="0">
              <a:latin typeface="Simplified Arabic" pitchFamily="18" charset="-78"/>
              <a:cs typeface="Simplified Arabic" pitchFamily="18" charset="-78"/>
            </a:endParaRP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(تحديد السيناريو/المنظومة/حالة الاستخدام/... الذي ستجري دراسته)</a:t>
            </a:r>
            <a:endParaRPr lang="ar-SY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60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104456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الدراسات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المرجعية</a:t>
            </a:r>
          </a:p>
          <a:p>
            <a:pPr marL="0" indent="0" algn="r" rtl="1">
              <a:buNone/>
            </a:pP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5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61264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323528" y="6309320"/>
            <a:ext cx="984019" cy="365125"/>
          </a:xfrm>
        </p:spPr>
        <p:txBody>
          <a:bodyPr/>
          <a:lstStyle/>
          <a:p>
            <a:pPr algn="l"/>
            <a:fld id="{C489637A-11D4-42A0-937C-45FCD8DF8B40}" type="slidenum">
              <a:rPr lang="en-US" sz="4000" b="1">
                <a:solidFill>
                  <a:schemeClr val="tx1"/>
                </a:solidFill>
              </a:rPr>
              <a:pPr algn="l"/>
              <a:t>6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 idx="4294967295"/>
          </p:nvPr>
        </p:nvSpPr>
        <p:spPr>
          <a:xfrm>
            <a:off x="2339752" y="143313"/>
            <a:ext cx="3462583" cy="719138"/>
          </a:xfrm>
        </p:spPr>
        <p:txBody>
          <a:bodyPr>
            <a:normAutofit/>
          </a:bodyPr>
          <a:lstStyle/>
          <a:p>
            <a:pPr algn="ctr" defTabSz="457200" rtl="0"/>
            <a:r>
              <a:rPr lang="ar-AE" sz="3200" b="1" dirty="0" smtClean="0">
                <a:solidFill>
                  <a:schemeClr val="tx1"/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مشكلة البحث</a:t>
            </a:r>
            <a:r>
              <a:rPr lang="ar-SY" sz="3200" b="1" dirty="0" smtClean="0">
                <a:solidFill>
                  <a:schemeClr val="tx1"/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 وأهميته</a:t>
            </a:r>
            <a:endParaRPr lang="en-US" sz="3200" b="1" dirty="0">
              <a:solidFill>
                <a:schemeClr val="tx1"/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10989" y="1304541"/>
            <a:ext cx="80602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 </a:t>
            </a: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lnSpc>
                <a:spcPct val="20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</a:p>
          <a:p>
            <a:pPr algn="just" rtl="1">
              <a:lnSpc>
                <a:spcPct val="20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6804246" y="508738"/>
            <a:ext cx="1990815" cy="821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 rtl="1">
              <a:lnSpc>
                <a:spcPct val="100000"/>
              </a:lnSpc>
            </a:pPr>
            <a:r>
              <a:rPr lang="ar-AE" sz="2800" b="1" dirty="0" smtClean="0">
                <a:latin typeface="Simplified Arabic" pitchFamily="18" charset="-78"/>
                <a:ea typeface="+mn-ea"/>
                <a:cs typeface="Simplified Arabic" pitchFamily="18" charset="-78"/>
              </a:rPr>
              <a:t>مشكلة البحث</a:t>
            </a:r>
            <a:endParaRPr lang="en-US" sz="2800" b="1" dirty="0"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7020273" y="3520037"/>
            <a:ext cx="1774790" cy="719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 rtl="1"/>
            <a:r>
              <a:rPr lang="ar-SY" sz="2800" b="1" dirty="0" smtClean="0">
                <a:latin typeface="Simplified Arabic" pitchFamily="18" charset="-78"/>
                <a:ea typeface="+mn-ea"/>
                <a:cs typeface="Simplified Arabic" pitchFamily="18" charset="-78"/>
              </a:rPr>
              <a:t>أهمية</a:t>
            </a:r>
            <a:r>
              <a:rPr lang="ar-AE" sz="2800" b="1" dirty="0" smtClean="0">
                <a:latin typeface="Simplified Arabic" pitchFamily="18" charset="-78"/>
                <a:ea typeface="+mn-ea"/>
                <a:cs typeface="Simplified Arabic" pitchFamily="18" charset="-78"/>
              </a:rPr>
              <a:t> البحث</a:t>
            </a:r>
            <a:endParaRPr lang="en-US" sz="2800" b="1" dirty="0"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0989" y="4148817"/>
            <a:ext cx="7979409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347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104456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الدراسات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المرجعية</a:t>
            </a:r>
          </a:p>
          <a:p>
            <a:pPr marL="0" indent="0" algn="r" rtl="1">
              <a:buNone/>
            </a:pP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7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62656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55776" y="188640"/>
            <a:ext cx="3419872" cy="720080"/>
          </a:xfrm>
        </p:spPr>
        <p:txBody>
          <a:bodyPr>
            <a:no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مخطط</a:t>
            </a:r>
            <a:r>
              <a:rPr lang="ar-AE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32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البحث</a:t>
            </a:r>
            <a:r>
              <a:rPr lang="ar-SY" sz="3200" b="1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3200" b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  <a:endParaRPr lang="en-US" sz="32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179512" y="6309320"/>
            <a:ext cx="131572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8</a:t>
            </a:fld>
            <a:endParaRPr lang="en-US" sz="4400" dirty="0"/>
          </a:p>
        </p:txBody>
      </p:sp>
      <p:sp>
        <p:nvSpPr>
          <p:cNvPr id="3" name="مستطيل 2"/>
          <p:cNvSpPr/>
          <p:nvPr/>
        </p:nvSpPr>
        <p:spPr>
          <a:xfrm>
            <a:off x="107504" y="908720"/>
            <a:ext cx="8784976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إجراء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دراسة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مرجعية ونظرية لـ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إجراء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دراسة مرجعية ونظرية لبروتوكولات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لـ</a:t>
            </a: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محاكاة/مضاهاة شبكة/منظومة ..</a:t>
            </a: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اقتراح خوارزمية/طريقة/منهجية/.. </a:t>
            </a: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تقييم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أداء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الخوارزمية/... في الشبكة/... المدروسة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إجراء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مقارنة مع نتائج دراسات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مرجعية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نشر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مقالة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علمية/مقالتين علميتين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على الأقل في مجلات محكمة معتمدة من جامعة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دمشق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كتابة الرسالة/الأطروحة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الدفاع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عن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الرسالة/الأطروحة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حال ورود الموافقات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اللازمة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2990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104456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الدراسات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المرجعية</a:t>
            </a:r>
          </a:p>
          <a:p>
            <a:pPr marL="0" indent="0" algn="r" rtl="1">
              <a:buNone/>
            </a:pP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9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62656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3754</TotalTime>
  <Words>1157</Words>
  <Application>Microsoft Office PowerPoint</Application>
  <PresentationFormat>On-screen Show (4:3)</PresentationFormat>
  <Paragraphs>365</Paragraphs>
  <Slides>31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مخطط العرض</vt:lpstr>
      <vt:lpstr>مخطط العرض</vt:lpstr>
      <vt:lpstr>هدف البحث</vt:lpstr>
      <vt:lpstr>مخطط العرض</vt:lpstr>
      <vt:lpstr>مشكلة البحث وأهميته</vt:lpstr>
      <vt:lpstr>مخطط العرض</vt:lpstr>
      <vt:lpstr>مخطط البحث المعتمد</vt:lpstr>
      <vt:lpstr>مخطط العرض</vt:lpstr>
      <vt:lpstr>الأساسيات النظرية(8/1)</vt:lpstr>
      <vt:lpstr>الأساسيات النظرية(8/2)</vt:lpstr>
      <vt:lpstr>الأساسيات النظرية(8/3)</vt:lpstr>
      <vt:lpstr>الأساسيات النظرية(8/4)</vt:lpstr>
      <vt:lpstr>الأساسيات النظرية(8/5)</vt:lpstr>
      <vt:lpstr>الأساسيات النظرية(8/6)</vt:lpstr>
      <vt:lpstr>الأساسيات النظرية(8/7)</vt:lpstr>
      <vt:lpstr>الأساسيات النظرية(8/8)</vt:lpstr>
      <vt:lpstr>مخطط العرض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مخطط العرض</vt:lpstr>
      <vt:lpstr>قائمة المراجع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Dana</cp:lastModifiedBy>
  <cp:revision>831</cp:revision>
  <dcterms:created xsi:type="dcterms:W3CDTF">2022-03-11T15:34:43Z</dcterms:created>
  <dcterms:modified xsi:type="dcterms:W3CDTF">2023-10-11T18:55:40Z</dcterms:modified>
</cp:coreProperties>
</file>